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sldIdLst>
    <p:sldId id="305" r:id="rId2"/>
    <p:sldId id="306" r:id="rId3"/>
    <p:sldId id="296" r:id="rId4"/>
    <p:sldId id="297" r:id="rId5"/>
    <p:sldId id="299" r:id="rId6"/>
    <p:sldId id="300" r:id="rId7"/>
    <p:sldId id="302" r:id="rId8"/>
    <p:sldId id="310" r:id="rId9"/>
    <p:sldId id="303" r:id="rId10"/>
    <p:sldId id="308" r:id="rId11"/>
    <p:sldId id="301" r:id="rId12"/>
    <p:sldId id="323" r:id="rId13"/>
    <p:sldId id="304" r:id="rId14"/>
    <p:sldId id="315" r:id="rId15"/>
    <p:sldId id="30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3EAC7-1287-4667-BBAC-23344682C09A}" type="datetimeFigureOut">
              <a:rPr lang="en-GB" smtClean="0"/>
              <a:t>09/02/2018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92B32-00D9-4A5C-8BDC-3809A57CE7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32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07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4700-EFDE-4A7A-A4E3-DACC0A404237}" type="datetimeFigureOut">
              <a:rPr lang="en-GB" smtClean="0"/>
              <a:pPr/>
              <a:t>09/02/2018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04C9-D5DD-4BC5-95E2-D568E29A58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257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4700-EFDE-4A7A-A4E3-DACC0A404237}" type="datetimeFigureOut">
              <a:rPr lang="en-GB" smtClean="0"/>
              <a:pPr/>
              <a:t>09/02/2018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04C9-D5DD-4BC5-95E2-D568E29A58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495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4700-EFDE-4A7A-A4E3-DACC0A404237}" type="datetimeFigureOut">
              <a:rPr lang="en-GB" smtClean="0"/>
              <a:pPr/>
              <a:t>09/02/2018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04C9-D5DD-4BC5-95E2-D568E29A58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36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4700-EFDE-4A7A-A4E3-DACC0A404237}" type="datetimeFigureOut">
              <a:rPr lang="en-GB" smtClean="0"/>
              <a:pPr/>
              <a:t>09/02/2018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04C9-D5DD-4BC5-95E2-D568E29A58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47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4700-EFDE-4A7A-A4E3-DACC0A404237}" type="datetimeFigureOut">
              <a:rPr lang="en-GB" smtClean="0"/>
              <a:pPr/>
              <a:t>09/02/2018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04C9-D5DD-4BC5-95E2-D568E29A58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287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4700-EFDE-4A7A-A4E3-DACC0A404237}" type="datetimeFigureOut">
              <a:rPr lang="en-GB" smtClean="0"/>
              <a:pPr/>
              <a:t>09/02/2018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04C9-D5DD-4BC5-95E2-D568E29A58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425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4700-EFDE-4A7A-A4E3-DACC0A404237}" type="datetimeFigureOut">
              <a:rPr lang="en-GB" smtClean="0"/>
              <a:pPr/>
              <a:t>09/02/2018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04C9-D5DD-4BC5-95E2-D568E29A58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482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4700-EFDE-4A7A-A4E3-DACC0A404237}" type="datetimeFigureOut">
              <a:rPr lang="en-GB" smtClean="0"/>
              <a:pPr/>
              <a:t>09/02/2018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04C9-D5DD-4BC5-95E2-D568E29A58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77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4700-EFDE-4A7A-A4E3-DACC0A404237}" type="datetimeFigureOut">
              <a:rPr lang="en-GB" smtClean="0"/>
              <a:pPr/>
              <a:t>09/02/2018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04C9-D5DD-4BC5-95E2-D568E29A58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88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4700-EFDE-4A7A-A4E3-DACC0A404237}" type="datetimeFigureOut">
              <a:rPr lang="en-GB" smtClean="0"/>
              <a:pPr/>
              <a:t>09/02/2018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04C9-D5DD-4BC5-95E2-D568E29A58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13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4700-EFDE-4A7A-A4E3-DACC0A404237}" type="datetimeFigureOut">
              <a:rPr lang="en-GB" smtClean="0"/>
              <a:pPr/>
              <a:t>09/02/2018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704C9-D5DD-4BC5-95E2-D568E29A58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98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64700-EFDE-4A7A-A4E3-DACC0A404237}" type="datetimeFigureOut">
              <a:rPr lang="en-GB" smtClean="0"/>
              <a:pPr/>
              <a:t>09/02/2018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704C9-D5DD-4BC5-95E2-D568E29A58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25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5"/>
          <a:stretch/>
        </p:blipFill>
        <p:spPr bwMode="auto">
          <a:xfrm>
            <a:off x="-1075" y="1601417"/>
            <a:ext cx="9161755" cy="523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27709" y="521891"/>
            <a:ext cx="635000" cy="1081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600075" y="841819"/>
            <a:ext cx="58336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itchFamily="34" charset="0"/>
                <a:cs typeface="Arial" charset="0"/>
              </a:rPr>
              <a:t>Will it be </a:t>
            </a:r>
            <a:r>
              <a:rPr lang="en-US" sz="3600" b="1" dirty="0">
                <a:solidFill>
                  <a:srgbClr val="7030A0"/>
                </a:solidFill>
                <a:latin typeface="Century Gothic" pitchFamily="34" charset="0"/>
                <a:cs typeface="Arial" charset="0"/>
              </a:rPr>
              <a:t>YOUR</a:t>
            </a:r>
            <a:r>
              <a:rPr lang="en-US" sz="3600" b="1" dirty="0">
                <a:solidFill>
                  <a:srgbClr val="9AB915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en-US" sz="3600" b="1" dirty="0">
                <a:latin typeface="Century Gothic" pitchFamily="34" charset="0"/>
                <a:cs typeface="Arial" charset="0"/>
              </a:rPr>
              <a:t>next step?</a:t>
            </a:r>
          </a:p>
        </p:txBody>
      </p:sp>
      <p:sp>
        <p:nvSpPr>
          <p:cNvPr id="7" name="Rectangle 6"/>
          <p:cNvSpPr/>
          <p:nvPr/>
        </p:nvSpPr>
        <p:spPr>
          <a:xfrm>
            <a:off x="-9953" y="1758555"/>
            <a:ext cx="9144000" cy="20290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9" descr="NESCcol Logo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836" y="233265"/>
            <a:ext cx="1989139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22"/>
          <p:cNvCxnSpPr>
            <a:cxnSpLocks noChangeShapeType="1"/>
          </p:cNvCxnSpPr>
          <p:nvPr/>
        </p:nvCxnSpPr>
        <p:spPr bwMode="auto">
          <a:xfrm>
            <a:off x="7803" y="1601416"/>
            <a:ext cx="9144000" cy="0"/>
          </a:xfrm>
          <a:prstGeom prst="line">
            <a:avLst/>
          </a:prstGeom>
          <a:noFill/>
          <a:ln w="19050">
            <a:solidFill>
              <a:srgbClr val="9AB915"/>
            </a:solidFill>
            <a:prstDash val="dot"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1218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896780" y="260648"/>
            <a:ext cx="1614545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300" b="1" dirty="0" err="1">
                <a:solidFill>
                  <a:srgbClr val="7030A0"/>
                </a:solidFill>
              </a:rPr>
              <a:t>Philippa</a:t>
            </a:r>
            <a:endParaRPr lang="en-US" sz="3300" b="1" dirty="0">
              <a:solidFill>
                <a:srgbClr val="7030A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896779" y="1340770"/>
            <a:ext cx="3556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dirty="0">
                <a:latin typeface="Century Gothic" panose="020B0502020202020204" pitchFamily="34" charset="0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Studied HND Sports Coaching and Development at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NESCol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buFont typeface="Arial" pitchFamily="34" charset="0"/>
              <a:buChar char="•"/>
              <a:defRPr/>
            </a:pPr>
            <a:endParaRPr lang="en-GB" sz="800" dirty="0"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latin typeface="Century Gothic" panose="020B0502020202020204" pitchFamily="34" charset="0"/>
              </a:rPr>
              <a:t> Used Degree Link to secure a place in 3</a:t>
            </a:r>
            <a:r>
              <a:rPr lang="en-GB" baseline="30000" dirty="0">
                <a:latin typeface="Century Gothic" panose="020B0502020202020204" pitchFamily="34" charset="0"/>
              </a:rPr>
              <a:t>rd</a:t>
            </a:r>
            <a:r>
              <a:rPr lang="en-GB" dirty="0">
                <a:latin typeface="Century Gothic" panose="020B0502020202020204" pitchFamily="34" charset="0"/>
              </a:rPr>
              <a:t> year at RGU and graduated with a Bachelor of Science.</a:t>
            </a:r>
          </a:p>
          <a:p>
            <a:pPr>
              <a:buFont typeface="Arial" pitchFamily="34" charset="0"/>
              <a:buChar char="•"/>
              <a:defRPr/>
            </a:pPr>
            <a:endParaRPr lang="en-GB" sz="800" dirty="0"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Now an assistant PE teacher at a private school in Aberdeen.</a:t>
            </a:r>
          </a:p>
          <a:p>
            <a:pPr>
              <a:buFont typeface="Arial" pitchFamily="34" charset="0"/>
              <a:buChar char="•"/>
              <a:defRPr/>
            </a:pPr>
            <a:endParaRPr lang="en-GB" dirty="0"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GB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22"/>
          <p:cNvCxnSpPr>
            <a:cxnSpLocks noChangeShapeType="1"/>
          </p:cNvCxnSpPr>
          <p:nvPr/>
        </p:nvCxnSpPr>
        <p:spPr bwMode="auto">
          <a:xfrm>
            <a:off x="4736442" y="908348"/>
            <a:ext cx="3771900" cy="0"/>
          </a:xfrm>
          <a:prstGeom prst="line">
            <a:avLst/>
          </a:prstGeom>
          <a:noFill/>
          <a:ln w="19050">
            <a:solidFill>
              <a:srgbClr val="D86834"/>
            </a:solidFill>
            <a:prstDash val="dot"/>
            <a:round/>
            <a:headEnd/>
            <a:tailEnd/>
          </a:ln>
        </p:spPr>
      </p:cxnSp>
      <p:pic>
        <p:nvPicPr>
          <p:cNvPr id="7" name="Picture 6" descr="IMG_7928.JPG"/>
          <p:cNvPicPr>
            <a:picLocks noChangeAspect="1"/>
          </p:cNvPicPr>
          <p:nvPr/>
        </p:nvPicPr>
        <p:blipFill>
          <a:blip r:embed="rId2"/>
          <a:srcRect l="5927" t="5917"/>
          <a:stretch>
            <a:fillRect/>
          </a:stretch>
        </p:blipFill>
        <p:spPr>
          <a:xfrm>
            <a:off x="-87971" y="2"/>
            <a:ext cx="4572000" cy="68716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87971" y="5301208"/>
            <a:ext cx="9224902" cy="115212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4923" y="5373218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“I looked into courses at college which offered progressive routes in the sporting environment. I was successful in gaining a place on the HND Sports Coaching and Development course. This course had a 2 + 2 link with Robert Gordon University. During college I was able to gain numerous coaching awards, carry out several placements relating to different fields – not just teaching – and expand on knowledge already gained.”</a:t>
            </a:r>
            <a:endParaRPr lang="en-GB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17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39837" y="1068171"/>
            <a:ext cx="5140325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GB" sz="3600" b="1" dirty="0">
                <a:solidFill>
                  <a:srgbClr val="7030A0"/>
                </a:solidFill>
                <a:latin typeface="Century Gothic" pitchFamily="34" charset="0"/>
              </a:rPr>
              <a:t>Progression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bg1"/>
                </a:solidFill>
              </a:rPr>
              <a:t>	  on up!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75" y="1716245"/>
            <a:ext cx="9144000" cy="38605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     Employment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443" y="2508332"/>
            <a:ext cx="792125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Placements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 Work experience through learning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Careers Events and Employer Links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 CV workshops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Careers advice</a:t>
            </a:r>
            <a:r>
              <a:rPr lang="en-GB" dirty="0">
                <a:latin typeface="Century Gothic" panose="020B0502020202020204" pitchFamily="34" charset="0"/>
              </a:rPr>
              <a:t>.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MG_46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395" y="4329479"/>
            <a:ext cx="3312368" cy="2204095"/>
          </a:xfrm>
          <a:prstGeom prst="rect">
            <a:avLst/>
          </a:prstGeom>
          <a:ln w="19050" cmpd="sng">
            <a:solidFill>
              <a:srgbClr val="5B198F"/>
            </a:solidFill>
          </a:ln>
        </p:spPr>
      </p:pic>
      <p:pic>
        <p:nvPicPr>
          <p:cNvPr id="9" name="Picture 8" descr="IMG_46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212" y="1089119"/>
            <a:ext cx="1968219" cy="2952328"/>
          </a:xfrm>
          <a:prstGeom prst="rect">
            <a:avLst/>
          </a:prstGeom>
          <a:ln w="19050" cmpd="sng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1042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896780" y="260648"/>
            <a:ext cx="1169807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300" b="1" dirty="0" err="1" smtClean="0">
                <a:solidFill>
                  <a:srgbClr val="7030A0"/>
                </a:solidFill>
              </a:rPr>
              <a:t>Janey</a:t>
            </a:r>
            <a:endParaRPr lang="en-US" sz="3300" b="1" dirty="0">
              <a:solidFill>
                <a:srgbClr val="7030A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896779" y="1340770"/>
            <a:ext cx="3556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dirty="0">
                <a:latin typeface="Century Gothic" panose="020B0502020202020204" pitchFamily="34" charset="0"/>
              </a:rPr>
              <a:t>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latin typeface="Century Gothic" panose="020B0502020202020204" pitchFamily="34" charset="0"/>
              </a:rPr>
              <a:t>Studied HND Mechanical Engineering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Carried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out work placement during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College</a:t>
            </a:r>
            <a:endParaRPr lang="en-GB" sz="800" dirty="0" smtClean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latin typeface="Century Gothic" panose="020B0502020202020204" pitchFamily="34" charset="0"/>
              </a:rPr>
              <a:t> </a:t>
            </a:r>
            <a:r>
              <a:rPr lang="en-GB" dirty="0">
                <a:latin typeface="Century Gothic" panose="020B0502020202020204" pitchFamily="34" charset="0"/>
              </a:rPr>
              <a:t>Now </a:t>
            </a:r>
            <a:r>
              <a:rPr lang="en-GB" dirty="0" smtClean="0">
                <a:latin typeface="Century Gothic" panose="020B0502020202020204" pitchFamily="34" charset="0"/>
              </a:rPr>
              <a:t>working as a Marine </a:t>
            </a:r>
            <a:r>
              <a:rPr lang="en-GB" dirty="0" err="1" smtClean="0">
                <a:latin typeface="Century Gothic" panose="020B0502020202020204" pitchFamily="34" charset="0"/>
              </a:rPr>
              <a:t>Draughstman</a:t>
            </a:r>
            <a:r>
              <a:rPr lang="en-GB" dirty="0" smtClean="0">
                <a:latin typeface="Century Gothic" panose="020B0502020202020204" pitchFamily="34" charset="0"/>
              </a:rPr>
              <a:t> at Macduff Shipyards</a:t>
            </a:r>
          </a:p>
          <a:p>
            <a:pPr>
              <a:buFont typeface="Arial" pitchFamily="34" charset="0"/>
              <a:buChar char="•"/>
              <a:defRPr/>
            </a:pPr>
            <a:endParaRPr lang="en-GB" dirty="0"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GB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22"/>
          <p:cNvCxnSpPr>
            <a:cxnSpLocks noChangeShapeType="1"/>
          </p:cNvCxnSpPr>
          <p:nvPr/>
        </p:nvCxnSpPr>
        <p:spPr bwMode="auto">
          <a:xfrm>
            <a:off x="4736442" y="908348"/>
            <a:ext cx="3771900" cy="0"/>
          </a:xfrm>
          <a:prstGeom prst="line">
            <a:avLst/>
          </a:prstGeom>
          <a:noFill/>
          <a:ln w="19050">
            <a:solidFill>
              <a:srgbClr val="D86834"/>
            </a:solidFill>
            <a:prstDash val="dot"/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3" r="29731"/>
          <a:stretch/>
        </p:blipFill>
        <p:spPr>
          <a:xfrm>
            <a:off x="0" y="1"/>
            <a:ext cx="4128381" cy="53732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87971" y="5336720"/>
            <a:ext cx="9224902" cy="81067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4923" y="5481854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“The job is really interesting working with different companies from all over the world to design bespoke boats. </a:t>
            </a:r>
            <a:r>
              <a:rPr lang="en-GB" sz="12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 </a:t>
            </a:r>
            <a:r>
              <a:rPr lang="en-GB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had a great time at College and </a:t>
            </a:r>
            <a:r>
              <a:rPr lang="en-GB" sz="12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am so grateful that studying there has allowed me to go straight into a job I enjoy.”</a:t>
            </a:r>
            <a:endParaRPr lang="en-GB" sz="12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51704" y="682236"/>
            <a:ext cx="7782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latin typeface="Century Gothic" panose="020B0502020202020204" pitchFamily="34" charset="0"/>
                <a:cs typeface="Arial" charset="0"/>
              </a:rPr>
              <a:t>Think </a:t>
            </a:r>
            <a:r>
              <a:rPr lang="en-GB" sz="2800" b="1" dirty="0">
                <a:solidFill>
                  <a:srgbClr val="8201BF"/>
                </a:solidFill>
                <a:latin typeface="Century Gothic" panose="020B0502020202020204" pitchFamily="34" charset="0"/>
                <a:ea typeface="Adobe Gothic Std B" panose="020B0800000000000000" pitchFamily="34" charset="-128"/>
                <a:cs typeface="Arial" charset="0"/>
              </a:rPr>
              <a:t>North East Scotland College </a:t>
            </a:r>
            <a:r>
              <a:rPr lang="en-GB" sz="2800" dirty="0">
                <a:latin typeface="Century Gothic" panose="020B0502020202020204" pitchFamily="34" charset="0"/>
                <a:cs typeface="Arial" charset="0"/>
              </a:rPr>
              <a:t>is for you?</a:t>
            </a:r>
            <a:endParaRPr lang="en-US" sz="2800" dirty="0">
              <a:latin typeface="Century Gothic" panose="020B0502020202020204" pitchFamily="34" charset="0"/>
              <a:cs typeface="Arial" charset="0"/>
            </a:endParaRPr>
          </a:p>
        </p:txBody>
      </p:sp>
      <p:cxnSp>
        <p:nvCxnSpPr>
          <p:cNvPr id="14" name="Straight Connector 22"/>
          <p:cNvCxnSpPr>
            <a:cxnSpLocks noChangeShapeType="1"/>
          </p:cNvCxnSpPr>
          <p:nvPr/>
        </p:nvCxnSpPr>
        <p:spPr bwMode="auto">
          <a:xfrm>
            <a:off x="-27709" y="1402959"/>
            <a:ext cx="9144000" cy="0"/>
          </a:xfrm>
          <a:prstGeom prst="line">
            <a:avLst/>
          </a:prstGeom>
          <a:noFill/>
          <a:ln w="19050">
            <a:solidFill>
              <a:srgbClr val="FF16A2"/>
            </a:solidFill>
            <a:prstDash val="dot"/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822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9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5050" y="-19608"/>
            <a:ext cx="7188201" cy="342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3068638"/>
            <a:ext cx="9144000" cy="52558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5" name="TextBox 11"/>
          <p:cNvSpPr txBox="1">
            <a:spLocks noChangeArrowheads="1"/>
          </p:cNvSpPr>
          <p:nvPr/>
        </p:nvSpPr>
        <p:spPr bwMode="auto">
          <a:xfrm>
            <a:off x="215900" y="3068638"/>
            <a:ext cx="8820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Come along to see around our campuses and meet our lecturers.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413" y="4370388"/>
            <a:ext cx="8296275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2000" dirty="0" err="1" smtClean="0"/>
              <a:t>Fraserburgh</a:t>
            </a:r>
            <a:r>
              <a:rPr lang="en-GB" sz="2000" dirty="0" smtClean="0"/>
              <a:t> Campus: Thursday, 1 March, 4pm-7pm</a:t>
            </a:r>
          </a:p>
          <a:p>
            <a:pPr>
              <a:buFont typeface="Arial" pitchFamily="34" charset="0"/>
              <a:buChar char="•"/>
              <a:defRPr/>
            </a:pPr>
            <a:endParaRPr lang="en-GB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GB" sz="2000" dirty="0" smtClean="0"/>
              <a:t>Aberdeen City and </a:t>
            </a:r>
            <a:r>
              <a:rPr lang="en-GB" sz="2000" dirty="0" err="1" smtClean="0"/>
              <a:t>Altens</a:t>
            </a:r>
            <a:r>
              <a:rPr lang="en-GB" sz="2000" dirty="0" smtClean="0"/>
              <a:t> Campuses: Saturday, 10 March, 10am-2pm.</a:t>
            </a:r>
            <a:endParaRPr lang="en-GB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en-GB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5477" name="TextBox 13"/>
          <p:cNvSpPr txBox="1">
            <a:spLocks noChangeArrowheads="1"/>
          </p:cNvSpPr>
          <p:nvPr/>
        </p:nvSpPr>
        <p:spPr bwMode="auto">
          <a:xfrm>
            <a:off x="251520" y="2276872"/>
            <a:ext cx="4932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  <a:latin typeface="Century Gothic" pitchFamily="34" charset="0"/>
              </a:rPr>
              <a:t>Open Days</a:t>
            </a:r>
          </a:p>
        </p:txBody>
      </p:sp>
    </p:spTree>
    <p:extLst>
      <p:ext uri="{BB962C8B-B14F-4D97-AF65-F5344CB8AC3E}">
        <p14:creationId xmlns:p14="http://schemas.microsoft.com/office/powerpoint/2010/main" val="316361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nickbaines.files.wordpress.com/2009/10/twitter-logo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077" y="4576622"/>
            <a:ext cx="55880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allsaintsnh-pri.manchester.sch.uk/images/facebook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831" y="4128580"/>
            <a:ext cx="7207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t="6694" b="14363"/>
          <a:stretch>
            <a:fillRect/>
          </a:stretch>
        </p:blipFill>
        <p:spPr bwMode="auto">
          <a:xfrm>
            <a:off x="4810993" y="2747820"/>
            <a:ext cx="4048125" cy="2555875"/>
          </a:xfrm>
          <a:prstGeom prst="rect">
            <a:avLst/>
          </a:prstGeom>
          <a:ln>
            <a:solidFill>
              <a:srgbClr val="7030A0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cxnSp>
        <p:nvCxnSpPr>
          <p:cNvPr id="7" name="Straight Connector 22"/>
          <p:cNvCxnSpPr>
            <a:cxnSpLocks noChangeShapeType="1"/>
          </p:cNvCxnSpPr>
          <p:nvPr/>
        </p:nvCxnSpPr>
        <p:spPr bwMode="auto">
          <a:xfrm>
            <a:off x="-550" y="1406381"/>
            <a:ext cx="9144000" cy="0"/>
          </a:xfrm>
          <a:prstGeom prst="line">
            <a:avLst/>
          </a:prstGeom>
          <a:noFill/>
          <a:ln w="19050" cmpd="sng">
            <a:solidFill>
              <a:srgbClr val="5B198F"/>
            </a:solidFill>
            <a:prstDash val="dot"/>
            <a:round/>
            <a:headEnd/>
            <a:tailEnd/>
          </a:ln>
          <a:extLst/>
        </p:spPr>
      </p:cxnSp>
      <p:sp>
        <p:nvSpPr>
          <p:cNvPr id="8" name="Rectangle 7"/>
          <p:cNvSpPr/>
          <p:nvPr/>
        </p:nvSpPr>
        <p:spPr>
          <a:xfrm>
            <a:off x="-550" y="1523857"/>
            <a:ext cx="9144000" cy="28761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16831" y="803134"/>
            <a:ext cx="56276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7030A0"/>
                </a:solidFill>
                <a:latin typeface="Century Gothic" pitchFamily="34" charset="0"/>
              </a:rPr>
              <a:t>More Information?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72406" y="2027491"/>
            <a:ext cx="7273923" cy="37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aseline="30000" dirty="0"/>
              <a:t>If there is anything you need to know about </a:t>
            </a:r>
            <a:r>
              <a:rPr lang="en-US" baseline="30000" dirty="0" err="1"/>
              <a:t>NESCol</a:t>
            </a:r>
            <a:r>
              <a:rPr lang="en-US" baseline="30000" dirty="0"/>
              <a:t>:</a:t>
            </a:r>
          </a:p>
          <a:p>
            <a:pPr>
              <a:defRPr/>
            </a:pPr>
            <a:endParaRPr lang="en-US" baseline="30000" dirty="0"/>
          </a:p>
          <a:p>
            <a:pPr>
              <a:lnSpc>
                <a:spcPct val="150000"/>
              </a:lnSpc>
              <a:defRPr/>
            </a:pPr>
            <a:r>
              <a:rPr lang="en-US" sz="2600" b="1" baseline="30000" dirty="0">
                <a:solidFill>
                  <a:schemeClr val="bg1">
                    <a:lumMod val="50000"/>
                  </a:schemeClr>
                </a:solidFill>
              </a:rPr>
              <a:t>Telephone: </a:t>
            </a:r>
            <a:r>
              <a:rPr lang="en-US" sz="2600" b="1" baseline="30000" dirty="0"/>
              <a:t>0300 330 </a:t>
            </a:r>
            <a:r>
              <a:rPr lang="en-US" sz="2600" b="1" baseline="30000" dirty="0" smtClean="0"/>
              <a:t>5550</a:t>
            </a:r>
          </a:p>
          <a:p>
            <a:pPr>
              <a:lnSpc>
                <a:spcPct val="150000"/>
              </a:lnSpc>
              <a:defRPr/>
            </a:pPr>
            <a:r>
              <a:rPr lang="en-US" sz="2600" b="1" baseline="30000" dirty="0" smtClean="0">
                <a:solidFill>
                  <a:schemeClr val="bg1">
                    <a:lumMod val="50000"/>
                  </a:schemeClr>
                </a:solidFill>
              </a:rPr>
              <a:t>Information &amp; Advice: </a:t>
            </a:r>
            <a:r>
              <a:rPr lang="en-US" sz="2600" b="1" baseline="30000" dirty="0" smtClean="0"/>
              <a:t>01224 612284</a:t>
            </a:r>
            <a:endParaRPr lang="en-US" sz="2600" b="1" baseline="30000" dirty="0"/>
          </a:p>
          <a:p>
            <a:pPr>
              <a:lnSpc>
                <a:spcPct val="150000"/>
              </a:lnSpc>
              <a:defRPr/>
            </a:pPr>
            <a:r>
              <a:rPr lang="en-US" sz="2600" b="1" baseline="30000" dirty="0">
                <a:solidFill>
                  <a:schemeClr val="bg1">
                    <a:lumMod val="50000"/>
                  </a:schemeClr>
                </a:solidFill>
              </a:rPr>
              <a:t>Email: </a:t>
            </a:r>
            <a:r>
              <a:rPr lang="en-US" sz="2600" b="1" baseline="30000" dirty="0"/>
              <a:t>enquiry@nescol.ac.uk </a:t>
            </a:r>
          </a:p>
          <a:p>
            <a:pPr>
              <a:lnSpc>
                <a:spcPct val="150000"/>
              </a:lnSpc>
              <a:defRPr/>
            </a:pPr>
            <a:r>
              <a:rPr lang="pl-PL" sz="2600" b="1" baseline="30000" dirty="0">
                <a:solidFill>
                  <a:schemeClr val="bg1">
                    <a:lumMod val="50000"/>
                  </a:schemeClr>
                </a:solidFill>
              </a:rPr>
              <a:t>Web: </a:t>
            </a:r>
            <a:r>
              <a:rPr lang="pl-PL" sz="2600" b="1" baseline="30000" dirty="0"/>
              <a:t>www.</a:t>
            </a:r>
            <a:r>
              <a:rPr lang="en-GB" sz="2600" b="1" baseline="30000" dirty="0" err="1"/>
              <a:t>nescol</a:t>
            </a:r>
            <a:r>
              <a:rPr lang="pl-PL" sz="2600" b="1" baseline="30000" dirty="0" smtClean="0"/>
              <a:t>.ac.uk</a:t>
            </a:r>
            <a:endParaRPr lang="en-GB" sz="2600" b="1" baseline="30000" dirty="0" smtClean="0"/>
          </a:p>
          <a:p>
            <a:pPr>
              <a:lnSpc>
                <a:spcPct val="150000"/>
              </a:lnSpc>
              <a:defRPr/>
            </a:pPr>
            <a:r>
              <a:rPr lang="en-GB" sz="2600" b="1" baseline="30000" dirty="0" smtClean="0"/>
              <a:t> </a:t>
            </a:r>
            <a:r>
              <a:rPr lang="en-GB" sz="2600" b="1" dirty="0" smtClean="0"/>
              <a:t>      </a:t>
            </a:r>
            <a:r>
              <a:rPr lang="en-GB" sz="1600" dirty="0" smtClean="0"/>
              <a:t>www.facebook.com/NESCollege</a:t>
            </a:r>
          </a:p>
          <a:p>
            <a:pPr>
              <a:lnSpc>
                <a:spcPct val="150000"/>
              </a:lnSpc>
              <a:defRPr/>
            </a:pPr>
            <a:r>
              <a:rPr lang="en-GB" sz="1600" dirty="0" smtClean="0"/>
              <a:t>           </a:t>
            </a:r>
            <a:r>
              <a:rPr lang="en-GB" sz="1600" dirty="0"/>
              <a:t>www.twitter.com/NESCollege</a:t>
            </a:r>
          </a:p>
          <a:p>
            <a:pPr>
              <a:lnSpc>
                <a:spcPct val="150000"/>
              </a:lnSpc>
              <a:defRPr/>
            </a:pPr>
            <a:endParaRPr lang="en-US" sz="1600" dirty="0"/>
          </a:p>
          <a:p>
            <a:pPr>
              <a:spcBef>
                <a:spcPct val="50000"/>
              </a:spcBef>
              <a:defRPr/>
            </a:pP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70863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189340" y="1405635"/>
            <a:ext cx="38491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Century Gothic" pitchFamily="34" charset="0"/>
              </a:rPr>
              <a:t>So, who are we?</a:t>
            </a:r>
            <a:endParaRPr lang="en-US" sz="3600" b="1" dirty="0">
              <a:solidFill>
                <a:srgbClr val="7030A0"/>
              </a:solidFill>
              <a:latin typeface="Century Gothic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270111" y="2485754"/>
            <a:ext cx="3556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0" indent="-180970">
              <a:buFont typeface="Arial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We are one of Scotland’s largest colleges of further and higher education.</a:t>
            </a:r>
          </a:p>
          <a:p>
            <a:pPr marL="180970" indent="-180970">
              <a:buFont typeface="Arial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180970" indent="-180970">
              <a:buFont typeface="Arial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Last year we welcomed </a:t>
            </a:r>
            <a:r>
              <a:rPr lang="en-GB" sz="2000" dirty="0">
                <a:solidFill>
                  <a:srgbClr val="5B198F"/>
                </a:solidFill>
                <a:latin typeface="Century Gothic" panose="020B0502020202020204" pitchFamily="34" charset="0"/>
              </a:rPr>
              <a:t>7,000 full-time </a:t>
            </a:r>
            <a:r>
              <a:rPr lang="en-GB" sz="2000" dirty="0">
                <a:latin typeface="Century Gothic" panose="020B0502020202020204" pitchFamily="34" charset="0"/>
              </a:rPr>
              <a:t>students and around </a:t>
            </a:r>
            <a:r>
              <a:rPr lang="en-GB" sz="2000" dirty="0" smtClean="0">
                <a:solidFill>
                  <a:srgbClr val="5B198F"/>
                </a:solidFill>
                <a:latin typeface="Century Gothic" panose="020B0502020202020204" pitchFamily="34" charset="0"/>
              </a:rPr>
              <a:t>11,000 </a:t>
            </a:r>
            <a:r>
              <a:rPr lang="en-GB" sz="2000" dirty="0">
                <a:solidFill>
                  <a:srgbClr val="5B198F"/>
                </a:solidFill>
                <a:latin typeface="Century Gothic" panose="020B0502020202020204" pitchFamily="34" charset="0"/>
              </a:rPr>
              <a:t>part-time </a:t>
            </a:r>
            <a:r>
              <a:rPr lang="en-GB" sz="2000" dirty="0">
                <a:latin typeface="Century Gothic" panose="020B0502020202020204" pitchFamily="34" charset="0"/>
              </a:rPr>
              <a:t>students.</a:t>
            </a:r>
          </a:p>
          <a:p>
            <a:pPr marL="180970" indent="-180970">
              <a:buFont typeface="Arial" pitchFamily="34" charset="0"/>
              <a:buChar char="•"/>
            </a:pPr>
            <a:endParaRPr lang="en-GB" sz="2000" dirty="0">
              <a:latin typeface="Century Gothic" panose="020B0502020202020204" pitchFamily="34" charset="0"/>
            </a:endParaRPr>
          </a:p>
          <a:p>
            <a:pPr marL="180970" indent="-180970">
              <a:buFont typeface="Arial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Campuses in </a:t>
            </a:r>
            <a:r>
              <a:rPr lang="en-GB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Aberdeen City</a:t>
            </a:r>
            <a:r>
              <a:rPr lang="en-GB" sz="2000" dirty="0"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Altens</a:t>
            </a:r>
            <a:r>
              <a:rPr lang="en-GB" sz="2000" dirty="0">
                <a:latin typeface="Century Gothic" panose="020B0502020202020204" pitchFamily="34" charset="0"/>
              </a:rPr>
              <a:t>, and </a:t>
            </a:r>
            <a:r>
              <a:rPr lang="en-GB" sz="2000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Fraserburgh</a:t>
            </a:r>
            <a:r>
              <a:rPr lang="en-GB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6" name="Straight Connector 22"/>
          <p:cNvCxnSpPr>
            <a:cxnSpLocks noChangeShapeType="1"/>
          </p:cNvCxnSpPr>
          <p:nvPr/>
        </p:nvCxnSpPr>
        <p:spPr bwMode="auto">
          <a:xfrm>
            <a:off x="5270112" y="2072481"/>
            <a:ext cx="3546989" cy="0"/>
          </a:xfrm>
          <a:prstGeom prst="line">
            <a:avLst/>
          </a:prstGeom>
          <a:noFill/>
          <a:ln w="19050">
            <a:solidFill>
              <a:srgbClr val="8201BF"/>
            </a:solidFill>
            <a:prstDash val="dot"/>
            <a:round/>
            <a:headEnd/>
            <a:tailEnd/>
          </a:ln>
        </p:spPr>
      </p:cxn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2" y="0"/>
            <a:ext cx="456753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441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6683" y="3804311"/>
            <a:ext cx="459396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0" indent="-180970">
              <a:buFont typeface="Arial" charset="0"/>
              <a:buChar char="•"/>
            </a:pPr>
            <a:r>
              <a:rPr lang="en-GB" dirty="0"/>
              <a:t> </a:t>
            </a:r>
            <a:r>
              <a:rPr lang="en-GB" dirty="0">
                <a:latin typeface="Century Gothic" panose="020B0502020202020204" pitchFamily="34" charset="0"/>
              </a:rPr>
              <a:t>A wide range of courses</a:t>
            </a:r>
          </a:p>
          <a:p>
            <a:pPr marL="180970" indent="-180970">
              <a:buFont typeface="Arial" charset="0"/>
              <a:buChar char="•"/>
            </a:pPr>
            <a:endParaRPr lang="en-GB" dirty="0">
              <a:latin typeface="Century Gothic" panose="020B0502020202020204" pitchFamily="34" charset="0"/>
            </a:endParaRPr>
          </a:p>
          <a:p>
            <a:pPr marL="180970" indent="-180970">
              <a:buFont typeface="Arial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Excellent facilities across campuses</a:t>
            </a:r>
          </a:p>
          <a:p>
            <a:pPr marL="180970" indent="-180970">
              <a:buFont typeface="Arial" charset="0"/>
              <a:buChar char="•"/>
            </a:pPr>
            <a:endParaRPr lang="en-GB" dirty="0">
              <a:latin typeface="Century Gothic" panose="020B0502020202020204" pitchFamily="34" charset="0"/>
            </a:endParaRPr>
          </a:p>
          <a:p>
            <a:pPr marL="180970" indent="-180970">
              <a:buFont typeface="Arial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Great links with schools, universities and employers,  with clear progression routes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5" r="18299"/>
          <a:stretch/>
        </p:blipFill>
        <p:spPr bwMode="auto">
          <a:xfrm>
            <a:off x="7169722" y="-297"/>
            <a:ext cx="2305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17292" y="2611431"/>
            <a:ext cx="31213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Century Gothic" pitchFamily="34" charset="0"/>
              </a:rPr>
              <a:t>Why </a:t>
            </a:r>
            <a:r>
              <a:rPr lang="en-GB" sz="3600" b="1" dirty="0" err="1">
                <a:solidFill>
                  <a:srgbClr val="7030A0"/>
                </a:solidFill>
                <a:latin typeface="Century Gothic" pitchFamily="34" charset="0"/>
              </a:rPr>
              <a:t>NESCol</a:t>
            </a:r>
            <a:r>
              <a:rPr lang="en-GB" sz="3600" b="1" dirty="0">
                <a:solidFill>
                  <a:srgbClr val="7030A0"/>
                </a:solidFill>
                <a:latin typeface="Century Gothic" pitchFamily="34" charset="0"/>
              </a:rPr>
              <a:t>?</a:t>
            </a:r>
            <a:endParaRPr lang="en-US" sz="3600" b="1" dirty="0">
              <a:solidFill>
                <a:srgbClr val="7030A0"/>
              </a:solidFill>
              <a:latin typeface="Century Gothic" pitchFamily="34" charset="0"/>
            </a:endParaRPr>
          </a:p>
        </p:txBody>
      </p:sp>
      <p:cxnSp>
        <p:nvCxnSpPr>
          <p:cNvPr id="8" name="Straight Connector 22"/>
          <p:cNvCxnSpPr>
            <a:cxnSpLocks noChangeShapeType="1"/>
          </p:cNvCxnSpPr>
          <p:nvPr/>
        </p:nvCxnSpPr>
        <p:spPr bwMode="auto">
          <a:xfrm>
            <a:off x="159707" y="3350287"/>
            <a:ext cx="3771900" cy="0"/>
          </a:xfrm>
          <a:prstGeom prst="line">
            <a:avLst/>
          </a:prstGeom>
          <a:noFill/>
          <a:ln w="19050">
            <a:solidFill>
              <a:srgbClr val="5B198F"/>
            </a:solidFill>
            <a:prstDash val="dot"/>
            <a:round/>
            <a:headEnd/>
            <a:tailEnd/>
          </a:ln>
        </p:spPr>
      </p:cxnSp>
      <p:pic>
        <p:nvPicPr>
          <p:cNvPr id="9" name="Picture 9" descr="NESCcol Logo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252" y="248776"/>
            <a:ext cx="3771901" cy="230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6" r="15263"/>
          <a:stretch/>
        </p:blipFill>
        <p:spPr>
          <a:xfrm>
            <a:off x="4427709" y="-297"/>
            <a:ext cx="295275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3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687" y="2769139"/>
            <a:ext cx="3815916" cy="254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76276" y="992952"/>
            <a:ext cx="4320413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77" eaLnBrk="0" hangingPunct="0">
              <a:lnSpc>
                <a:spcPct val="90000"/>
              </a:lnSpc>
              <a:defRPr/>
            </a:pPr>
            <a:r>
              <a:rPr lang="en-GB" sz="3600" b="1" dirty="0">
                <a:solidFill>
                  <a:srgbClr val="7030A0"/>
                </a:solidFill>
                <a:latin typeface="Century Gothic" pitchFamily="34" charset="0"/>
              </a:rPr>
              <a:t>College vs. School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32191" y="2650094"/>
            <a:ext cx="439261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77" eaLnBrk="0" hangingPunct="0">
              <a:buFont typeface="Arial" charset="0"/>
              <a:buChar char="•"/>
              <a:defRPr/>
            </a:pPr>
            <a:endParaRPr lang="en-GB" dirty="0">
              <a:latin typeface="Century Gothic" panose="020B0502020202020204" pitchFamily="34" charset="0"/>
            </a:endParaRPr>
          </a:p>
          <a:p>
            <a:pPr marL="285744" indent="-285744" defTabSz="914377" eaLnBrk="0" hangingPunct="0">
              <a:buFont typeface="Arial"/>
              <a:buChar char="•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Continuous assessment</a:t>
            </a:r>
          </a:p>
          <a:p>
            <a:pPr marL="285744" indent="-285744" defTabSz="914377" eaLnBrk="0" hangingPunct="0">
              <a:buFont typeface="Arial"/>
              <a:buChar char="•"/>
              <a:defRPr/>
            </a:pPr>
            <a:endParaRPr lang="en-GB" dirty="0" smtClean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44" indent="-285744" defTabSz="914377" eaLnBrk="0" hangingPunct="0">
              <a:buFont typeface="Arial"/>
              <a:buChar char="•"/>
              <a:defRPr/>
            </a:pPr>
            <a:r>
              <a:rPr lang="en-GB" dirty="0">
                <a:latin typeface="Century Gothic" panose="020B0502020202020204" pitchFamily="34" charset="0"/>
              </a:rPr>
              <a:t>Different start and finish times </a:t>
            </a:r>
          </a:p>
          <a:p>
            <a:pPr marL="285744" indent="-285744" defTabSz="914377" eaLnBrk="0" hangingPunct="0">
              <a:buFont typeface="Arial"/>
              <a:buChar char="•"/>
              <a:defRPr/>
            </a:pPr>
            <a:endParaRPr lang="en-GB" dirty="0">
              <a:latin typeface="Century Gothic" panose="020B0502020202020204" pitchFamily="34" charset="0"/>
            </a:endParaRPr>
          </a:p>
          <a:p>
            <a:pPr marL="285744" indent="-285744" defTabSz="914377" eaLnBrk="0" hangingPunct="0">
              <a:buFont typeface="Arial"/>
              <a:buChar char="•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Most courses around 18 hours per week actual attendance</a:t>
            </a:r>
          </a:p>
          <a:p>
            <a:pPr defTabSz="914377" eaLnBrk="0" hangingPunct="0">
              <a:buFont typeface="Arial" charset="0"/>
              <a:buChar char="•"/>
              <a:defRPr/>
            </a:pPr>
            <a:endParaRPr lang="en-GB" dirty="0">
              <a:latin typeface="Century Gothic" panose="020B0502020202020204" pitchFamily="34" charset="0"/>
            </a:endParaRPr>
          </a:p>
          <a:p>
            <a:pPr marL="285744" indent="-285744" defTabSz="914377" eaLnBrk="0" hangingPunct="0">
              <a:buFont typeface="Arial"/>
              <a:buChar char="•"/>
              <a:defRPr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Meet with people from all ages and backgrounds</a:t>
            </a:r>
          </a:p>
          <a:p>
            <a:pPr defTabSz="914377" eaLnBrk="0" hangingPunct="0">
              <a:defRPr/>
            </a:pPr>
            <a:endParaRPr lang="en-GB" dirty="0">
              <a:latin typeface="Century Gothic" panose="020B0502020202020204" pitchFamily="34" charset="0"/>
            </a:endParaRPr>
          </a:p>
          <a:p>
            <a:pPr marL="285744" indent="-285744" defTabSz="914377" eaLnBrk="0" hangingPunct="0">
              <a:buFont typeface="Arial"/>
              <a:buChar char="•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Social life – student discounts.</a:t>
            </a:r>
          </a:p>
          <a:p>
            <a:pPr defTabSz="914377" eaLnBrk="0" hangingPunct="0">
              <a:defRPr/>
            </a:pP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22"/>
          <p:cNvCxnSpPr>
            <a:cxnSpLocks noChangeShapeType="1"/>
          </p:cNvCxnSpPr>
          <p:nvPr/>
        </p:nvCxnSpPr>
        <p:spPr bwMode="auto">
          <a:xfrm>
            <a:off x="-18080" y="2361375"/>
            <a:ext cx="9144000" cy="0"/>
          </a:xfrm>
          <a:prstGeom prst="line">
            <a:avLst/>
          </a:prstGeom>
          <a:noFill/>
          <a:ln w="19050">
            <a:solidFill>
              <a:srgbClr val="7A69B2"/>
            </a:solidFill>
            <a:prstDash val="dot"/>
            <a:round/>
            <a:headEnd/>
            <a:tailEnd/>
          </a:ln>
        </p:spPr>
      </p:cxnSp>
      <p:sp>
        <p:nvSpPr>
          <p:cNvPr id="9" name="Rectangle 8"/>
          <p:cNvSpPr/>
          <p:nvPr/>
        </p:nvSpPr>
        <p:spPr>
          <a:xfrm>
            <a:off x="-9027" y="1785114"/>
            <a:ext cx="9144000" cy="4699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latin typeface="Century Gothic" panose="020B0502020202020204" pitchFamily="34" charset="0"/>
              </a:rPr>
              <a:t>        What’s the difference?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9602" y="5169663"/>
            <a:ext cx="1843087" cy="1228724"/>
          </a:xfrm>
          <a:prstGeom prst="rect">
            <a:avLst/>
          </a:prstGeom>
          <a:noFill/>
          <a:ln w="28575">
            <a:solidFill>
              <a:srgbClr val="7A69B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198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22"/>
          <p:cNvCxnSpPr>
            <a:cxnSpLocks noChangeShapeType="1"/>
          </p:cNvCxnSpPr>
          <p:nvPr/>
        </p:nvCxnSpPr>
        <p:spPr bwMode="auto">
          <a:xfrm>
            <a:off x="-9017" y="1691389"/>
            <a:ext cx="9144000" cy="0"/>
          </a:xfrm>
          <a:prstGeom prst="line">
            <a:avLst/>
          </a:prstGeom>
          <a:noFill/>
          <a:ln w="19050" cmpd="sng">
            <a:solidFill>
              <a:srgbClr val="5B198F"/>
            </a:solidFill>
            <a:prstDash val="dot"/>
            <a:round/>
            <a:headEnd/>
            <a:tailEnd/>
          </a:ln>
          <a:extLst/>
        </p:spPr>
      </p:cxn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4616" y="2110160"/>
            <a:ext cx="449001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7542" lvl="2" indent="-342891" defTabSz="914377" eaLnBrk="0" hangingPunct="0">
              <a:buFont typeface="Arial"/>
              <a:buChar char="•"/>
              <a:defRPr/>
            </a:pPr>
            <a:r>
              <a:rPr lang="en-GB" dirty="0">
                <a:latin typeface="Century Gothic" panose="020B0502020202020204" pitchFamily="34" charset="0"/>
              </a:rPr>
              <a:t>Guidance </a:t>
            </a:r>
            <a:r>
              <a:rPr lang="en-GB" dirty="0" smtClean="0">
                <a:latin typeface="Century Gothic" panose="020B0502020202020204" pitchFamily="34" charset="0"/>
              </a:rPr>
              <a:t>Tutor</a:t>
            </a:r>
          </a:p>
          <a:p>
            <a:pPr marL="817542" lvl="2" indent="-342891" defTabSz="914377" eaLnBrk="0" hangingPunct="0">
              <a:buFont typeface="Arial"/>
              <a:buChar char="•"/>
              <a:defRPr/>
            </a:pPr>
            <a:endParaRPr lang="en-GB" dirty="0">
              <a:latin typeface="Century Gothic" panose="020B0502020202020204" pitchFamily="34" charset="0"/>
            </a:endParaRPr>
          </a:p>
          <a:p>
            <a:pPr marL="817542" lvl="2" indent="-342891" defTabSz="914377" eaLnBrk="0" hangingPunct="0">
              <a:buFont typeface="Arial"/>
              <a:buChar char="•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Student Funding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Advisers</a:t>
            </a:r>
          </a:p>
          <a:p>
            <a:pPr marL="817542" lvl="2" indent="-342891" defTabSz="914377" eaLnBrk="0" hangingPunct="0">
              <a:buFont typeface="Arial"/>
              <a:buChar char="•"/>
              <a:defRPr/>
            </a:pPr>
            <a:endParaRPr lang="en-GB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817542" lvl="2" indent="-342891" defTabSz="914377" eaLnBrk="0" hangingPunct="0">
              <a:buFont typeface="Arial"/>
              <a:buChar char="•"/>
              <a:defRPr/>
            </a:pPr>
            <a:r>
              <a:rPr lang="en-GB" dirty="0">
                <a:latin typeface="Century Gothic" panose="020B0502020202020204" pitchFamily="34" charset="0"/>
              </a:rPr>
              <a:t>Careers </a:t>
            </a:r>
            <a:r>
              <a:rPr lang="en-GB" dirty="0" smtClean="0">
                <a:latin typeface="Century Gothic" panose="020B0502020202020204" pitchFamily="34" charset="0"/>
              </a:rPr>
              <a:t>Advisers</a:t>
            </a:r>
          </a:p>
          <a:p>
            <a:pPr marL="817542" lvl="2" indent="-342891" defTabSz="914377" eaLnBrk="0" hangingPunct="0">
              <a:buFont typeface="Arial"/>
              <a:buChar char="•"/>
              <a:defRPr/>
            </a:pPr>
            <a:endParaRPr lang="en-GB" dirty="0">
              <a:latin typeface="Century Gothic" panose="020B0502020202020204" pitchFamily="34" charset="0"/>
            </a:endParaRPr>
          </a:p>
          <a:p>
            <a:pPr marL="817542" lvl="2" indent="-342891" defTabSz="914377" eaLnBrk="0" hangingPunct="0">
              <a:buFont typeface="Arial"/>
              <a:buChar char="•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Learning Development Centre.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20233" y="982383"/>
            <a:ext cx="36920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77" eaLnBrk="0" hangingPunct="0"/>
            <a:r>
              <a:rPr lang="en-GB" sz="3600" b="1" dirty="0">
                <a:solidFill>
                  <a:srgbClr val="7030A0"/>
                </a:solidFill>
                <a:latin typeface="Century Gothic" pitchFamily="34" charset="0"/>
              </a:rPr>
              <a:t>Student Support</a:t>
            </a:r>
            <a:endParaRPr lang="en-US" sz="3600" b="1" dirty="0">
              <a:solidFill>
                <a:srgbClr val="7030A0"/>
              </a:solidFill>
              <a:latin typeface="Century Gothic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03" y="-457020"/>
            <a:ext cx="5063166" cy="7602173"/>
          </a:xfrm>
          <a:prstGeom prst="rect">
            <a:avLst/>
          </a:prstGeom>
          <a:ln w="19050" cmpd="sng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2" r="17042"/>
          <a:stretch/>
        </p:blipFill>
        <p:spPr>
          <a:xfrm>
            <a:off x="4860352" y="476250"/>
            <a:ext cx="2359597" cy="63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3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4993" y="0"/>
            <a:ext cx="51435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0153" y="1484312"/>
            <a:ext cx="4553863" cy="473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Art &amp; Design</a:t>
            </a:r>
          </a:p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latin typeface="Century Gothic" panose="020B0502020202020204" pitchFamily="34" charset="0"/>
              </a:rPr>
              <a:t>Automotive and Construction</a:t>
            </a:r>
          </a:p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Business &amp; Management </a:t>
            </a:r>
          </a:p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latin typeface="Century Gothic" panose="020B0502020202020204" pitchFamily="34" charset="0"/>
              </a:rPr>
              <a:t>Care</a:t>
            </a:r>
          </a:p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Computing</a:t>
            </a:r>
          </a:p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latin typeface="Century Gothic" panose="020B0502020202020204" pitchFamily="34" charset="0"/>
              </a:rPr>
              <a:t>Engineering</a:t>
            </a:r>
          </a:p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ESOL</a:t>
            </a:r>
          </a:p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latin typeface="Century Gothic" panose="020B0502020202020204" pitchFamily="34" charset="0"/>
              </a:rPr>
              <a:t>Hairdressing, Beauty &amp; Complementary Therapies</a:t>
            </a:r>
          </a:p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Highers &amp; Intermediate 2 (SQA)</a:t>
            </a:r>
          </a:p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latin typeface="Century Gothic" panose="020B0502020202020204" pitchFamily="34" charset="0"/>
              </a:rPr>
              <a:t>Music, Drama &amp; Creative Media</a:t>
            </a:r>
          </a:p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Professional Cookery &amp; Hospitality</a:t>
            </a:r>
          </a:p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latin typeface="Century Gothic" panose="020B0502020202020204" pitchFamily="34" charset="0"/>
              </a:rPr>
              <a:t>Science</a:t>
            </a:r>
          </a:p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Social Sciences</a:t>
            </a:r>
          </a:p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latin typeface="Century Gothic" panose="020B0502020202020204" pitchFamily="34" charset="0"/>
              </a:rPr>
              <a:t>Sport &amp; Fitness</a:t>
            </a:r>
          </a:p>
          <a:p>
            <a:pPr marL="190495" indent="-190495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Tourism &amp; Events.</a:t>
            </a:r>
          </a:p>
          <a:p>
            <a:pPr marL="190495" indent="-190495">
              <a:lnSpc>
                <a:spcPct val="110000"/>
              </a:lnSpc>
              <a:defRPr/>
            </a:pPr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4749" y="695325"/>
            <a:ext cx="35285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Century Gothic" pitchFamily="34" charset="0"/>
              </a:rPr>
              <a:t>Courses</a:t>
            </a:r>
            <a:r>
              <a:rPr lang="en-GB" dirty="0">
                <a:latin typeface="Century Gothic" pitchFamily="34" charset="0"/>
              </a:rPr>
              <a:t> – </a:t>
            </a:r>
            <a:r>
              <a:rPr lang="en-GB" i="1" dirty="0">
                <a:latin typeface="Century Gothic" pitchFamily="34" charset="0"/>
              </a:rPr>
              <a:t>which one for you? </a:t>
            </a:r>
            <a:endParaRPr lang="en-US" i="1" dirty="0">
              <a:latin typeface="Century Gothic" pitchFamily="34" charset="0"/>
            </a:endParaRPr>
          </a:p>
        </p:txBody>
      </p:sp>
      <p:cxnSp>
        <p:nvCxnSpPr>
          <p:cNvPr id="8" name="Straight Connector 22"/>
          <p:cNvCxnSpPr>
            <a:cxnSpLocks noChangeShapeType="1"/>
          </p:cNvCxnSpPr>
          <p:nvPr/>
        </p:nvCxnSpPr>
        <p:spPr bwMode="auto">
          <a:xfrm>
            <a:off x="809" y="1341439"/>
            <a:ext cx="5076825" cy="0"/>
          </a:xfrm>
          <a:prstGeom prst="line">
            <a:avLst/>
          </a:prstGeom>
          <a:noFill/>
          <a:ln w="19050">
            <a:solidFill>
              <a:srgbClr val="800000"/>
            </a:solidFill>
            <a:prstDash val="dot"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9045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80364" y="569408"/>
            <a:ext cx="5140325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GB" sz="3600" b="1" dirty="0">
                <a:solidFill>
                  <a:srgbClr val="7030A0"/>
                </a:solidFill>
                <a:latin typeface="Century Gothic" pitchFamily="34" charset="0"/>
              </a:rPr>
              <a:t>Progression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bg1"/>
                </a:solidFill>
              </a:rPr>
              <a:t>	  on up!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431" y="1217482"/>
            <a:ext cx="9144000" cy="38605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latin typeface="Century Gothic" panose="020B0502020202020204" pitchFamily="34" charset="0"/>
              </a:rPr>
              <a:t>	University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592703" y="2009569"/>
            <a:ext cx="8352928" cy="4101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North East Scotland College can be a great </a:t>
            </a:r>
            <a:r>
              <a:rPr lang="en-US" b="1" dirty="0">
                <a:latin typeface="Century Gothic" panose="020B0502020202020204" pitchFamily="34" charset="0"/>
              </a:rPr>
              <a:t>stepping stone</a:t>
            </a:r>
            <a:r>
              <a:rPr lang="en-US" dirty="0">
                <a:latin typeface="Century Gothic" panose="020B0502020202020204" pitchFamily="34" charset="0"/>
              </a:rPr>
              <a:t> for those who don’t feel ready for university when they leave school. </a:t>
            </a:r>
            <a:endParaRPr lang="en-GB" b="1" dirty="0">
              <a:latin typeface="Century Gothic" panose="020B0502020202020204" pitchFamily="34" charset="0"/>
            </a:endParaRPr>
          </a:p>
          <a:p>
            <a:r>
              <a:rPr lang="en-GB" b="1" dirty="0">
                <a:latin typeface="Century Gothic" panose="020B0502020202020204" pitchFamily="34" charset="0"/>
              </a:rPr>
              <a:t> </a:t>
            </a:r>
          </a:p>
          <a:p>
            <a:r>
              <a:rPr lang="en-GB" dirty="0">
                <a:latin typeface="Century Gothic" panose="020B0502020202020204" pitchFamily="34" charset="0"/>
              </a:rPr>
              <a:t>NESCol has formal articulation with 8 universities across Scotland:</a:t>
            </a:r>
          </a:p>
          <a:p>
            <a:pPr>
              <a:spcBef>
                <a:spcPts val="100"/>
              </a:spcBef>
            </a:pPr>
            <a:r>
              <a:rPr lang="en-GB" dirty="0">
                <a:latin typeface="Century Gothic" panose="020B0502020202020204" pitchFamily="34" charset="0"/>
              </a:rPr>
              <a:t> </a:t>
            </a:r>
          </a:p>
          <a:p>
            <a:pPr lvl="1">
              <a:spcBef>
                <a:spcPts val="1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 Robert Gordon University</a:t>
            </a:r>
          </a:p>
          <a:p>
            <a:pPr lvl="1">
              <a:spcBef>
                <a:spcPts val="1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The University of Aberdeen</a:t>
            </a:r>
          </a:p>
          <a:p>
            <a:pPr lvl="1">
              <a:spcBef>
                <a:spcPts val="1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Abertay</a:t>
            </a:r>
            <a:r>
              <a:rPr lang="en-GB" sz="1600" dirty="0">
                <a:latin typeface="Century Gothic" panose="020B0502020202020204" pitchFamily="34" charset="0"/>
              </a:rPr>
              <a:t> University</a:t>
            </a:r>
          </a:p>
          <a:p>
            <a:pPr lvl="1">
              <a:spcBef>
                <a:spcPts val="1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Edinburgh Napier University</a:t>
            </a:r>
          </a:p>
          <a:p>
            <a:pPr lvl="1">
              <a:spcBef>
                <a:spcPts val="1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 University of the Highlands and Islands</a:t>
            </a:r>
          </a:p>
          <a:p>
            <a:pPr lvl="1">
              <a:spcBef>
                <a:spcPts val="1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Glasgow Caledonian University</a:t>
            </a:r>
          </a:p>
          <a:p>
            <a:pPr lvl="1">
              <a:spcBef>
                <a:spcPts val="1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 The Open University</a:t>
            </a:r>
          </a:p>
          <a:p>
            <a:pPr lvl="1">
              <a:spcBef>
                <a:spcPts val="1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Queen Margaret University.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7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11188" y="260648"/>
            <a:ext cx="5140325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GB" sz="3600" b="1" dirty="0" smtClean="0">
                <a:solidFill>
                  <a:srgbClr val="7030A0"/>
                </a:solidFill>
                <a:latin typeface="Century Gothic" pitchFamily="34" charset="0"/>
              </a:rPr>
              <a:t>Progression Example</a:t>
            </a:r>
            <a:endParaRPr lang="en-GB" sz="3600" b="1" dirty="0">
              <a:solidFill>
                <a:srgbClr val="7030A0"/>
              </a:solidFill>
              <a:latin typeface="Century Gothic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bg1"/>
                </a:solidFill>
              </a:rPr>
              <a:t>	  on up!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08720"/>
            <a:ext cx="9144000" cy="38605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latin typeface="Century Gothic" panose="020B0502020202020204" pitchFamily="34" charset="0"/>
              </a:rPr>
              <a:t>          </a:t>
            </a:r>
            <a:r>
              <a:rPr lang="en-US" dirty="0" smtClean="0">
                <a:latin typeface="Century Gothic" panose="020B0502020202020204" pitchFamily="34" charset="0"/>
              </a:rPr>
              <a:t>Higher Education: how </a:t>
            </a:r>
            <a:r>
              <a:rPr lang="en-US" dirty="0">
                <a:latin typeface="Century Gothic" panose="020B0502020202020204" pitchFamily="34" charset="0"/>
              </a:rPr>
              <a:t>can you progress?</a:t>
            </a:r>
          </a:p>
        </p:txBody>
      </p:sp>
      <p:pic>
        <p:nvPicPr>
          <p:cNvPr id="25604" name="Picture 1" descr="pro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675" y="2659930"/>
            <a:ext cx="7956550" cy="2281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045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09112" y="605034"/>
            <a:ext cx="5140325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GB" sz="3600" b="1" dirty="0">
                <a:solidFill>
                  <a:srgbClr val="7030A0"/>
                </a:solidFill>
                <a:latin typeface="Century Gothic" pitchFamily="34" charset="0"/>
              </a:rPr>
              <a:t>Degree Link</a:t>
            </a:r>
            <a:r>
              <a:rPr lang="en-GB" sz="2800" dirty="0">
                <a:solidFill>
                  <a:schemeClr val="bg1"/>
                </a:solidFill>
              </a:rPr>
              <a:t>	  on up!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243" y="1253106"/>
            <a:ext cx="9144000" cy="38605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   What’s in it for me?</a:t>
            </a:r>
          </a:p>
        </p:txBody>
      </p:sp>
      <p:sp>
        <p:nvSpPr>
          <p:cNvPr id="7" name="Rectangle 6"/>
          <p:cNvSpPr/>
          <p:nvPr/>
        </p:nvSpPr>
        <p:spPr>
          <a:xfrm>
            <a:off x="521451" y="1950192"/>
            <a:ext cx="8352928" cy="3213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00"/>
              </a:spcBef>
              <a:buFont typeface="Arial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Smaller class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sizes in your first 2 years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2">
              <a:spcBef>
                <a:spcPts val="100"/>
              </a:spcBef>
              <a:buFont typeface="Arial" pitchFamily="34" charset="0"/>
              <a:buChar char="•"/>
            </a:pPr>
            <a:r>
              <a:rPr lang="en-GB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More one on one time with lecturers</a:t>
            </a:r>
          </a:p>
          <a:p>
            <a:pPr lvl="2">
              <a:spcBef>
                <a:spcPts val="100"/>
              </a:spcBef>
              <a:buFont typeface="Arial" pitchFamily="34" charset="0"/>
              <a:buChar char="•"/>
            </a:pPr>
            <a:r>
              <a:rPr lang="en-GB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More hands on experience with equipment</a:t>
            </a:r>
          </a:p>
          <a:p>
            <a:pPr lvl="2">
              <a:spcBef>
                <a:spcPts val="100"/>
              </a:spcBef>
            </a:pPr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lvl="1">
              <a:spcBef>
                <a:spcPts val="100"/>
              </a:spcBef>
            </a:pPr>
            <a:endParaRPr lang="en-GB" sz="800" dirty="0">
              <a:latin typeface="Century Gothic" panose="020B0502020202020204" pitchFamily="34" charset="0"/>
            </a:endParaRPr>
          </a:p>
          <a:p>
            <a:pPr lvl="1">
              <a:spcBef>
                <a:spcPts val="100"/>
              </a:spcBef>
              <a:buFont typeface="Arial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 Learn practically and in work-like environments</a:t>
            </a:r>
          </a:p>
          <a:p>
            <a:pPr lvl="1">
              <a:spcBef>
                <a:spcPts val="100"/>
              </a:spcBef>
            </a:pPr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lvl="1">
              <a:spcBef>
                <a:spcPts val="100"/>
              </a:spcBef>
              <a:buFont typeface="Arial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More time to prepare for the next step</a:t>
            </a:r>
          </a:p>
          <a:p>
            <a:pPr lvl="1">
              <a:spcBef>
                <a:spcPts val="100"/>
              </a:spcBef>
            </a:pPr>
            <a:r>
              <a:rPr lang="en-GB" sz="800" dirty="0">
                <a:latin typeface="Century Gothic" panose="020B0502020202020204" pitchFamily="34" charset="0"/>
              </a:rPr>
              <a:t> </a:t>
            </a:r>
          </a:p>
          <a:p>
            <a:pPr lvl="1">
              <a:spcBef>
                <a:spcPts val="100"/>
              </a:spcBef>
              <a:buFont typeface="Arial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NESCol</a:t>
            </a:r>
            <a:r>
              <a:rPr lang="en-GB" dirty="0">
                <a:latin typeface="Century Gothic" panose="020B0502020202020204" pitchFamily="34" charset="0"/>
              </a:rPr>
              <a:t> has entry points for all qualifications</a:t>
            </a:r>
          </a:p>
          <a:p>
            <a:pPr lvl="1">
              <a:spcBef>
                <a:spcPts val="100"/>
              </a:spcBef>
            </a:pPr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lvl="1">
              <a:spcBef>
                <a:spcPts val="100"/>
              </a:spcBef>
              <a:buFont typeface="Arial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Associate Student Scheme</a:t>
            </a:r>
          </a:p>
          <a:p>
            <a:pPr lvl="1">
              <a:spcBef>
                <a:spcPts val="100"/>
              </a:spcBef>
            </a:pPr>
            <a:r>
              <a:rPr lang="en-GB" sz="800" dirty="0">
                <a:latin typeface="Century Gothic" panose="020B0502020202020204" pitchFamily="34" charset="0"/>
              </a:rPr>
              <a:t> </a:t>
            </a:r>
          </a:p>
          <a:p>
            <a:pPr lvl="1">
              <a:spcBef>
                <a:spcPts val="100"/>
              </a:spcBef>
              <a:buFont typeface="Arial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 Degree </a:t>
            </a:r>
            <a:r>
              <a:rPr lang="en-GB" dirty="0" smtClean="0">
                <a:latin typeface="Century Gothic" panose="020B0502020202020204" pitchFamily="34" charset="0"/>
              </a:rPr>
              <a:t>Prep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05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1497</TotalTime>
  <Words>627</Words>
  <Application>Microsoft Office PowerPoint</Application>
  <PresentationFormat>On-screen Show (4:3)</PresentationFormat>
  <Paragraphs>121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Adobe Gothic Std B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Aberdeenshire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the Young Workforce at Banff Academy</dc:title>
  <dc:creator>Helen Hendry</dc:creator>
  <cp:lastModifiedBy>Miss N Shepherd</cp:lastModifiedBy>
  <cp:revision>83</cp:revision>
  <dcterms:created xsi:type="dcterms:W3CDTF">2016-02-26T00:02:33Z</dcterms:created>
  <dcterms:modified xsi:type="dcterms:W3CDTF">2018-02-09T16:39:46Z</dcterms:modified>
</cp:coreProperties>
</file>